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3"/>
  </p:notesMasterIdLst>
  <p:handoutMasterIdLst>
    <p:handoutMasterId r:id="rId14"/>
  </p:handoutMasterIdLst>
  <p:sldIdLst>
    <p:sldId id="256" r:id="rId2"/>
    <p:sldId id="2003" r:id="rId3"/>
    <p:sldId id="2011" r:id="rId4"/>
    <p:sldId id="2014" r:id="rId5"/>
    <p:sldId id="2013" r:id="rId6"/>
    <p:sldId id="2012" r:id="rId7"/>
    <p:sldId id="2009" r:id="rId8"/>
    <p:sldId id="2007" r:id="rId9"/>
    <p:sldId id="2008" r:id="rId10"/>
    <p:sldId id="2004" r:id="rId11"/>
    <p:sldId id="2010" r:id="rId12"/>
  </p:sldIdLst>
  <p:sldSz cx="12192000" cy="6858000"/>
  <p:notesSz cx="6858000" cy="9144000"/>
  <p:embeddedFontLst>
    <p:embeddedFont>
      <p:font typeface="Open Sans" panose="020B0606030504020204" pitchFamily="34" charset="0"/>
      <p:regular r:id="rId15"/>
      <p:bold r:id="rId16"/>
      <p:italic r:id="rId17"/>
      <p:boldItalic r:id="rId18"/>
    </p:embeddedFont>
    <p:embeddedFont>
      <p:font typeface="Open Sans bold" panose="020B070603080402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03"/>
            <p14:sldId id="2011"/>
            <p14:sldId id="2014"/>
            <p14:sldId id="2013"/>
            <p14:sldId id="2012"/>
            <p14:sldId id="2009"/>
            <p14:sldId id="2007"/>
            <p14:sldId id="2008"/>
            <p14:sldId id="2004"/>
            <p14:sldId id="20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06" autoAdjust="0"/>
  </p:normalViewPr>
  <p:slideViewPr>
    <p:cSldViewPr snapToGrid="0" showGuides="1">
      <p:cViewPr varScale="1">
        <p:scale>
          <a:sx n="78" d="100"/>
          <a:sy n="78" d="100"/>
        </p:scale>
        <p:origin x="192" y="113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5/8/25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3.mov"/><Relationship Id="rId7"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video" Target="../media/media4.mov"/><Relationship Id="rId5" Type="http://schemas.microsoft.com/office/2007/relationships/media" Target="../media/media4.mov"/><Relationship Id="rId4" Type="http://schemas.openxmlformats.org/officeDocument/2006/relationships/video" Target="../media/media3.mov"/><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9.tiff"/><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A Note on the “Taylor Vortex”</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0BCF-A696-2104-5D43-134A23C29CA9}"/>
              </a:ext>
            </a:extLst>
          </p:cNvPr>
          <p:cNvSpPr>
            <a:spLocks noGrp="1"/>
          </p:cNvSpPr>
          <p:nvPr>
            <p:ph type="title"/>
          </p:nvPr>
        </p:nvSpPr>
        <p:spPr/>
        <p:txBody>
          <a:bodyPr/>
          <a:lstStyle/>
          <a:p>
            <a:r>
              <a:rPr lang="en-US" dirty="0"/>
              <a:t>Taylor-Green Vortex (Re 1600): </a:t>
            </a:r>
            <a:r>
              <a:rPr lang="en-US" dirty="0" err="1"/>
              <a:t>Exampe</a:t>
            </a:r>
            <a:endParaRPr lang="en-US" dirty="0"/>
          </a:p>
        </p:txBody>
      </p:sp>
      <p:sp>
        <p:nvSpPr>
          <p:cNvPr id="3" name="Slide Number Placeholder 2">
            <a:extLst>
              <a:ext uri="{FF2B5EF4-FFF2-40B4-BE49-F238E27FC236}">
                <a16:creationId xmlns:a16="http://schemas.microsoft.com/office/drawing/2014/main" id="{A42D16E7-0D5D-765A-8AE9-AF5B309C545B}"/>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F0BCE9E1-B9FF-FE50-59C6-74562E53D34F}"/>
              </a:ext>
            </a:extLst>
          </p:cNvPr>
          <p:cNvSpPr>
            <a:spLocks noGrp="1"/>
          </p:cNvSpPr>
          <p:nvPr>
            <p:ph sz="quarter" idx="11"/>
          </p:nvPr>
        </p:nvSpPr>
        <p:spPr/>
        <p:txBody>
          <a:bodyPr/>
          <a:lstStyle/>
          <a:p>
            <a:r>
              <a:rPr lang="en-US" dirty="0"/>
              <a:t>Findings from Domino et al., </a:t>
            </a:r>
            <a:r>
              <a:rPr lang="en-US" dirty="0" err="1"/>
              <a:t>Comput</a:t>
            </a:r>
            <a:r>
              <a:rPr lang="en-US" dirty="0"/>
              <a:t>. Fluids (2019)</a:t>
            </a:r>
          </a:p>
          <a:p>
            <a:pPr marL="342900" indent="-342900">
              <a:buFont typeface="Arial" panose="020B0604020202020204" pitchFamily="34" charset="0"/>
              <a:buChar char="•"/>
            </a:pPr>
            <a:r>
              <a:rPr lang="en-US" dirty="0"/>
              <a:t>All </a:t>
            </a:r>
            <a:r>
              <a:rPr lang="en-US" dirty="0" err="1"/>
              <a:t>topos</a:t>
            </a:r>
            <a:r>
              <a:rPr lang="en-US" dirty="0"/>
              <a:t> converge to baseline DNS</a:t>
            </a:r>
          </a:p>
          <a:p>
            <a:pPr marL="342900" indent="-342900">
              <a:buFont typeface="Arial" panose="020B0604020202020204" pitchFamily="34" charset="0"/>
              <a:buChar char="•"/>
            </a:pPr>
            <a:r>
              <a:rPr lang="en-US" dirty="0"/>
              <a:t>Pyramid5/Wedge6 (at R1) looks very good</a:t>
            </a:r>
          </a:p>
          <a:p>
            <a:endParaRPr lang="en-US" dirty="0"/>
          </a:p>
        </p:txBody>
      </p:sp>
      <p:grpSp>
        <p:nvGrpSpPr>
          <p:cNvPr id="8" name="Group 7">
            <a:extLst>
              <a:ext uri="{FF2B5EF4-FFF2-40B4-BE49-F238E27FC236}">
                <a16:creationId xmlns:a16="http://schemas.microsoft.com/office/drawing/2014/main" id="{6464B528-AC4B-142A-9B06-CA654AECD4B8}"/>
              </a:ext>
            </a:extLst>
          </p:cNvPr>
          <p:cNvGrpSpPr/>
          <p:nvPr/>
        </p:nvGrpSpPr>
        <p:grpSpPr>
          <a:xfrm>
            <a:off x="1779209" y="2656709"/>
            <a:ext cx="8633582" cy="4114800"/>
            <a:chOff x="441097" y="2656709"/>
            <a:chExt cx="8633582" cy="4114800"/>
          </a:xfrm>
        </p:grpSpPr>
        <p:pic>
          <p:nvPicPr>
            <p:cNvPr id="5" name="Picture 4">
              <a:extLst>
                <a:ext uri="{FF2B5EF4-FFF2-40B4-BE49-F238E27FC236}">
                  <a16:creationId xmlns:a16="http://schemas.microsoft.com/office/drawing/2014/main" id="{82F47CBA-BEE7-3184-41FC-E079A385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97" y="2656709"/>
              <a:ext cx="2723717" cy="4114800"/>
            </a:xfrm>
            <a:prstGeom prst="rect">
              <a:avLst/>
            </a:prstGeom>
          </p:spPr>
        </p:pic>
        <p:pic>
          <p:nvPicPr>
            <p:cNvPr id="6" name="Picture 5">
              <a:extLst>
                <a:ext uri="{FF2B5EF4-FFF2-40B4-BE49-F238E27FC236}">
                  <a16:creationId xmlns:a16="http://schemas.microsoft.com/office/drawing/2014/main" id="{79731F4F-418A-ECD3-77E3-4308637BE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30" y="2656709"/>
              <a:ext cx="2723717" cy="4114800"/>
            </a:xfrm>
            <a:prstGeom prst="rect">
              <a:avLst/>
            </a:prstGeom>
          </p:spPr>
        </p:pic>
        <p:pic>
          <p:nvPicPr>
            <p:cNvPr id="7" name="Picture 6">
              <a:extLst>
                <a:ext uri="{FF2B5EF4-FFF2-40B4-BE49-F238E27FC236}">
                  <a16:creationId xmlns:a16="http://schemas.microsoft.com/office/drawing/2014/main" id="{1A6D5B4E-3AED-660B-76D7-5620D5DA0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962" y="2656709"/>
              <a:ext cx="2723717" cy="4114800"/>
            </a:xfrm>
            <a:prstGeom prst="rect">
              <a:avLst/>
            </a:prstGeom>
          </p:spPr>
        </p:pic>
      </p:grpSp>
    </p:spTree>
    <p:extLst>
      <p:ext uri="{BB962C8B-B14F-4D97-AF65-F5344CB8AC3E}">
        <p14:creationId xmlns:p14="http://schemas.microsoft.com/office/powerpoint/2010/main" val="13115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C005-B3D4-232B-1070-F79E6F072EEF}"/>
              </a:ext>
            </a:extLst>
          </p:cNvPr>
          <p:cNvSpPr>
            <a:spLocks noGrp="1"/>
          </p:cNvSpPr>
          <p:nvPr>
            <p:ph type="title"/>
          </p:nvPr>
        </p:nvSpPr>
        <p:spPr/>
        <p:txBody>
          <a:bodyPr/>
          <a:lstStyle/>
          <a:p>
            <a:r>
              <a:rPr lang="en-US" dirty="0"/>
              <a:t>Hex8, Tet4, and Wedge6 Re = 1600 Result</a:t>
            </a:r>
          </a:p>
        </p:txBody>
      </p:sp>
      <p:sp>
        <p:nvSpPr>
          <p:cNvPr id="3" name="Slide Number Placeholder 2">
            <a:extLst>
              <a:ext uri="{FF2B5EF4-FFF2-40B4-BE49-F238E27FC236}">
                <a16:creationId xmlns:a16="http://schemas.microsoft.com/office/drawing/2014/main" id="{9F1F7C33-3E45-40A4-5950-BD120251C715}"/>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5" name="tg_hex8_R0_P1.mov">
            <a:hlinkClick r:id="" action="ppaction://media"/>
            <a:extLst>
              <a:ext uri="{FF2B5EF4-FFF2-40B4-BE49-F238E27FC236}">
                <a16:creationId xmlns:a16="http://schemas.microsoft.com/office/drawing/2014/main" id="{25B88A2B-418D-6FA8-0679-10F7E39E79C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3787" y="3267062"/>
            <a:ext cx="3598877" cy="2971800"/>
          </a:xfrm>
          <a:prstGeom prst="rect">
            <a:avLst/>
          </a:prstGeom>
        </p:spPr>
      </p:pic>
      <p:sp>
        <p:nvSpPr>
          <p:cNvPr id="6" name="TextBox 5">
            <a:extLst>
              <a:ext uri="{FF2B5EF4-FFF2-40B4-BE49-F238E27FC236}">
                <a16:creationId xmlns:a16="http://schemas.microsoft.com/office/drawing/2014/main" id="{73826BB7-ACE8-8855-01A5-03DE13B607D6}"/>
              </a:ext>
            </a:extLst>
          </p:cNvPr>
          <p:cNvSpPr txBox="1"/>
          <p:nvPr/>
        </p:nvSpPr>
        <p:spPr>
          <a:xfrm>
            <a:off x="1069572" y="6304002"/>
            <a:ext cx="720262" cy="369332"/>
          </a:xfrm>
          <a:prstGeom prst="rect">
            <a:avLst/>
          </a:prstGeom>
          <a:noFill/>
        </p:spPr>
        <p:txBody>
          <a:bodyPr wrap="none" rtlCol="0">
            <a:spAutoFit/>
          </a:bodyPr>
          <a:lstStyle/>
          <a:p>
            <a:r>
              <a:rPr lang="en-US" dirty="0"/>
              <a:t>Hex8</a:t>
            </a:r>
          </a:p>
        </p:txBody>
      </p:sp>
      <p:pic>
        <p:nvPicPr>
          <p:cNvPr id="7" name="tg_tet4_R0_P1.mov">
            <a:hlinkClick r:id="" action="ppaction://media"/>
            <a:extLst>
              <a:ext uri="{FF2B5EF4-FFF2-40B4-BE49-F238E27FC236}">
                <a16:creationId xmlns:a16="http://schemas.microsoft.com/office/drawing/2014/main" id="{4EC0C415-572F-9C6F-89D2-548880D952E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336515" y="3267062"/>
            <a:ext cx="3598877" cy="2971800"/>
          </a:xfrm>
          <a:prstGeom prst="rect">
            <a:avLst/>
          </a:prstGeom>
        </p:spPr>
      </p:pic>
      <p:sp>
        <p:nvSpPr>
          <p:cNvPr id="8" name="TextBox 7">
            <a:extLst>
              <a:ext uri="{FF2B5EF4-FFF2-40B4-BE49-F238E27FC236}">
                <a16:creationId xmlns:a16="http://schemas.microsoft.com/office/drawing/2014/main" id="{2513BE57-937A-63E6-85DF-DF7145C55251}"/>
              </a:ext>
            </a:extLst>
          </p:cNvPr>
          <p:cNvSpPr txBox="1"/>
          <p:nvPr/>
        </p:nvSpPr>
        <p:spPr>
          <a:xfrm>
            <a:off x="5117095" y="6304002"/>
            <a:ext cx="623825" cy="369332"/>
          </a:xfrm>
          <a:prstGeom prst="rect">
            <a:avLst/>
          </a:prstGeom>
          <a:noFill/>
        </p:spPr>
        <p:txBody>
          <a:bodyPr wrap="none" rtlCol="0">
            <a:spAutoFit/>
          </a:bodyPr>
          <a:lstStyle/>
          <a:p>
            <a:r>
              <a:rPr lang="en-US" dirty="0"/>
              <a:t>Tet4</a:t>
            </a:r>
          </a:p>
        </p:txBody>
      </p:sp>
      <p:pic>
        <p:nvPicPr>
          <p:cNvPr id="9" name="tg_wedge6_R0_P1.mov">
            <a:hlinkClick r:id="" action="ppaction://media"/>
            <a:extLst>
              <a:ext uri="{FF2B5EF4-FFF2-40B4-BE49-F238E27FC236}">
                <a16:creationId xmlns:a16="http://schemas.microsoft.com/office/drawing/2014/main" id="{4BB6B59A-AA52-CC7B-5147-943468BBC9AC}"/>
              </a:ext>
            </a:extLst>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8553034" y="3267062"/>
            <a:ext cx="3353499" cy="2971800"/>
          </a:xfrm>
          <a:prstGeom prst="rect">
            <a:avLst/>
          </a:prstGeom>
        </p:spPr>
      </p:pic>
      <p:sp>
        <p:nvSpPr>
          <p:cNvPr id="10" name="TextBox 9">
            <a:extLst>
              <a:ext uri="{FF2B5EF4-FFF2-40B4-BE49-F238E27FC236}">
                <a16:creationId xmlns:a16="http://schemas.microsoft.com/office/drawing/2014/main" id="{9C7E2A5E-4E9C-FA4F-D94E-CF4CC1B2998B}"/>
              </a:ext>
            </a:extLst>
          </p:cNvPr>
          <p:cNvSpPr txBox="1"/>
          <p:nvPr/>
        </p:nvSpPr>
        <p:spPr>
          <a:xfrm>
            <a:off x="10076096" y="6384569"/>
            <a:ext cx="1149674" cy="369332"/>
          </a:xfrm>
          <a:prstGeom prst="rect">
            <a:avLst/>
          </a:prstGeom>
          <a:noFill/>
        </p:spPr>
        <p:txBody>
          <a:bodyPr wrap="none" rtlCol="0">
            <a:spAutoFit/>
          </a:bodyPr>
          <a:lstStyle/>
          <a:p>
            <a:r>
              <a:rPr lang="en-US" dirty="0"/>
              <a:t>Wedge6</a:t>
            </a:r>
          </a:p>
        </p:txBody>
      </p:sp>
    </p:spTree>
    <p:extLst>
      <p:ext uri="{BB962C8B-B14F-4D97-AF65-F5344CB8AC3E}">
        <p14:creationId xmlns:p14="http://schemas.microsoft.com/office/powerpoint/2010/main" val="375867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repeatCount="2000" fill="hold" nodeType="clickEffect">
                                  <p:stCondLst>
                                    <p:cond delay="0"/>
                                  </p:stCondLst>
                                  <p:childTnLst>
                                    <p:cmd type="call" cmd="playFrom(0.0)">
                                      <p:cBhvr>
                                        <p:cTn id="6" dur="6200" fill="hold"/>
                                        <p:tgtEl>
                                          <p:spTgt spid="5"/>
                                        </p:tgtEl>
                                      </p:cBhvr>
                                    </p:cmd>
                                  </p:childTnLst>
                                </p:cTn>
                              </p:par>
                              <p:par>
                                <p:cTn id="7" presetID="1" presetClass="mediacall" presetSubtype="0" repeatCount="2000" fill="hold" nodeType="withEffect">
                                  <p:stCondLst>
                                    <p:cond delay="0"/>
                                  </p:stCondLst>
                                  <p:childTnLst>
                                    <p:cmd type="call" cmd="playFrom(0.0)">
                                      <p:cBhvr>
                                        <p:cTn id="8" dur="6200" fill="hold"/>
                                        <p:tgtEl>
                                          <p:spTgt spid="7"/>
                                        </p:tgtEl>
                                      </p:cBhvr>
                                    </p:cmd>
                                  </p:childTnLst>
                                </p:cTn>
                              </p:par>
                              <p:par>
                                <p:cTn id="9" presetID="1" presetClass="mediacall" presetSubtype="0" fill="hold" nodeType="withEffect">
                                  <p:stCondLst>
                                    <p:cond delay="0"/>
                                  </p:stCondLst>
                                  <p:childTnLst>
                                    <p:cmd type="call" cmd="playFrom(0.0)">
                                      <p:cBhvr>
                                        <p:cTn id="10" dur="6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9"/>
                                        </p:tgtEl>
                                      </p:cBhvr>
                                    </p:cmd>
                                  </p:childTnLst>
                                </p:cTn>
                              </p:par>
                            </p:childTnLst>
                          </p:cTn>
                        </p:par>
                      </p:childTnLst>
                    </p:cTn>
                  </p:par>
                </p:childTnLst>
              </p:cTn>
              <p:nextCondLst>
                <p:cond evt="onClick" delay="0">
                  <p:tgtEl>
                    <p:spTgt spid="9"/>
                  </p:tgtEl>
                </p:cond>
              </p:nextCondLst>
            </p:seq>
            <p:video>
              <p:cMediaNode vol="80000">
                <p:cTn id="26" fill="hold" display="0">
                  <p:stCondLst>
                    <p:cond delay="indefinite"/>
                  </p:stCondLst>
                </p:cTn>
                <p:tgtEl>
                  <p:spTgt spid="5"/>
                </p:tgtEl>
              </p:cMediaNode>
            </p:video>
            <p:video>
              <p:cMediaNode vol="80000">
                <p:cTn id="27" fill="hold" display="0">
                  <p:stCondLst>
                    <p:cond delay="indefinite"/>
                  </p:stCondLst>
                </p:cTn>
                <p:tgtEl>
                  <p:spTgt spid="7"/>
                </p:tgtEl>
              </p:cMediaNode>
            </p:video>
            <p:video>
              <p:cMediaNode vol="80000">
                <p:cTn id="28"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err="1"/>
              <a:t>Convecting</a:t>
            </a:r>
            <a:r>
              <a:rPr lang="en-US" dirty="0"/>
              <a:t> Taylor Vortex Verification</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342900" indent="-342900">
              <a:buFont typeface="Arial" panose="020B0604020202020204" pitchFamily="34" charset="0"/>
              <a:buChar char="•"/>
            </a:pPr>
            <a:r>
              <a:rPr lang="en-US" kern="0" dirty="0" err="1"/>
              <a:t>Convecting</a:t>
            </a:r>
            <a:r>
              <a:rPr lang="en-US" kern="0" dirty="0"/>
              <a:t> Taylor Vortex Case Study: Analytical, transient verification problem</a:t>
            </a:r>
            <a:endParaRPr lang="en-US" dirty="0"/>
          </a:p>
          <a:p>
            <a:endParaRPr lang="en-US" dirty="0"/>
          </a:p>
        </p:txBody>
      </p:sp>
      <p:pic>
        <p:nvPicPr>
          <p:cNvPr id="5" name="ctv_transient.mp4" descr="ctv_transient.mp4">
            <a:hlinkClick r:id="" action="ppaction://media"/>
            <a:extLst>
              <a:ext uri="{FF2B5EF4-FFF2-40B4-BE49-F238E27FC236}">
                <a16:creationId xmlns:a16="http://schemas.microsoft.com/office/drawing/2014/main" id="{49FBB3C1-7C9C-52D3-A319-811F30E141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3314" y="1975688"/>
            <a:ext cx="3757246" cy="3165827"/>
          </a:xfrm>
          <a:prstGeom prst="rect">
            <a:avLst/>
          </a:prstGeom>
        </p:spPr>
      </p:pic>
      <p:pic>
        <p:nvPicPr>
          <p:cNvPr id="6" name="Picture 5">
            <a:extLst>
              <a:ext uri="{FF2B5EF4-FFF2-40B4-BE49-F238E27FC236}">
                <a16:creationId xmlns:a16="http://schemas.microsoft.com/office/drawing/2014/main" id="{85845F81-EF35-95F4-ED09-618F5E765947}"/>
              </a:ext>
            </a:extLst>
          </p:cNvPr>
          <p:cNvPicPr>
            <a:picLocks noChangeAspect="1"/>
          </p:cNvPicPr>
          <p:nvPr/>
        </p:nvPicPr>
        <p:blipFill rotWithShape="1">
          <a:blip r:embed="rId5"/>
          <a:srcRect t="16220" b="67546"/>
          <a:stretch/>
        </p:blipFill>
        <p:spPr>
          <a:xfrm>
            <a:off x="43544" y="5268694"/>
            <a:ext cx="5677445" cy="512030"/>
          </a:xfrm>
          <a:prstGeom prst="rect">
            <a:avLst/>
          </a:prstGeom>
        </p:spPr>
      </p:pic>
      <p:pic>
        <p:nvPicPr>
          <p:cNvPr id="7" name="Picture 6">
            <a:extLst>
              <a:ext uri="{FF2B5EF4-FFF2-40B4-BE49-F238E27FC236}">
                <a16:creationId xmlns:a16="http://schemas.microsoft.com/office/drawing/2014/main" id="{D761B7FC-B8E5-6AC0-69E9-B75C1FA81675}"/>
              </a:ext>
            </a:extLst>
          </p:cNvPr>
          <p:cNvPicPr>
            <a:picLocks noChangeAspect="1"/>
          </p:cNvPicPr>
          <p:nvPr/>
        </p:nvPicPr>
        <p:blipFill rotWithShape="1">
          <a:blip r:embed="rId5"/>
          <a:srcRect t="47627" b="35807"/>
          <a:stretch/>
        </p:blipFill>
        <p:spPr>
          <a:xfrm>
            <a:off x="43544" y="5718458"/>
            <a:ext cx="5677445" cy="522515"/>
          </a:xfrm>
          <a:prstGeom prst="rect">
            <a:avLst/>
          </a:prstGeom>
        </p:spPr>
      </p:pic>
      <p:pic>
        <p:nvPicPr>
          <p:cNvPr id="8" name="Picture 7">
            <a:extLst>
              <a:ext uri="{FF2B5EF4-FFF2-40B4-BE49-F238E27FC236}">
                <a16:creationId xmlns:a16="http://schemas.microsoft.com/office/drawing/2014/main" id="{8BE511B9-5D34-80D8-7FB7-4E87A5B9343C}"/>
              </a:ext>
            </a:extLst>
          </p:cNvPr>
          <p:cNvPicPr>
            <a:picLocks noChangeAspect="1"/>
          </p:cNvPicPr>
          <p:nvPr/>
        </p:nvPicPr>
        <p:blipFill rotWithShape="1">
          <a:blip r:embed="rId5"/>
          <a:srcRect t="78926"/>
          <a:stretch/>
        </p:blipFill>
        <p:spPr>
          <a:xfrm>
            <a:off x="43544" y="6178706"/>
            <a:ext cx="5677445" cy="664685"/>
          </a:xfrm>
          <a:prstGeom prst="rect">
            <a:avLst/>
          </a:prstGeom>
        </p:spPr>
      </p:pic>
      <p:pic>
        <p:nvPicPr>
          <p:cNvPr id="9" name="Picture 8">
            <a:extLst>
              <a:ext uri="{FF2B5EF4-FFF2-40B4-BE49-F238E27FC236}">
                <a16:creationId xmlns:a16="http://schemas.microsoft.com/office/drawing/2014/main" id="{025DE7B3-6F07-8A4F-5ACF-8B59B9037CA9}"/>
              </a:ext>
            </a:extLst>
          </p:cNvPr>
          <p:cNvPicPr>
            <a:picLocks noChangeAspect="1"/>
          </p:cNvPicPr>
          <p:nvPr/>
        </p:nvPicPr>
        <p:blipFill>
          <a:blip r:embed="rId6"/>
          <a:stretch>
            <a:fillRect/>
          </a:stretch>
        </p:blipFill>
        <p:spPr>
          <a:xfrm>
            <a:off x="7161441" y="653143"/>
            <a:ext cx="3990703" cy="5943600"/>
          </a:xfrm>
          <a:prstGeom prst="rect">
            <a:avLst/>
          </a:prstGeom>
        </p:spPr>
      </p:pic>
      <p:sp>
        <p:nvSpPr>
          <p:cNvPr id="10" name="TextBox 9">
            <a:extLst>
              <a:ext uri="{FF2B5EF4-FFF2-40B4-BE49-F238E27FC236}">
                <a16:creationId xmlns:a16="http://schemas.microsoft.com/office/drawing/2014/main" id="{0098879F-C06A-3038-6354-BF5EB252ACB5}"/>
              </a:ext>
            </a:extLst>
          </p:cNvPr>
          <p:cNvSpPr txBox="1"/>
          <p:nvPr/>
        </p:nvSpPr>
        <p:spPr>
          <a:xfrm>
            <a:off x="8121555" y="5014567"/>
            <a:ext cx="2610395" cy="923330"/>
          </a:xfrm>
          <a:prstGeom prst="rect">
            <a:avLst/>
          </a:prstGeom>
          <a:noFill/>
        </p:spPr>
        <p:txBody>
          <a:bodyPr wrap="square" rtlCol="0">
            <a:spAutoFit/>
          </a:bodyPr>
          <a:lstStyle/>
          <a:p>
            <a:r>
              <a:rPr lang="en-US" dirty="0"/>
              <a:t>Process: Compute error at a specific time while refining mesh</a:t>
            </a:r>
          </a:p>
        </p:txBody>
      </p:sp>
    </p:spTree>
    <p:extLst>
      <p:ext uri="{BB962C8B-B14F-4D97-AF65-F5344CB8AC3E}">
        <p14:creationId xmlns:p14="http://schemas.microsoft.com/office/powerpoint/2010/main" val="12790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a:t>Steady Taylor Vortex Verification</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342900" indent="-342900">
              <a:buFont typeface="Arial" panose="020B0604020202020204" pitchFamily="34" charset="0"/>
              <a:buChar char="•"/>
            </a:pPr>
            <a:r>
              <a:rPr lang="en-US" kern="0" dirty="0"/>
              <a:t>Steady Taylor Vortex Case Study: Analytical (with source terms)</a:t>
            </a:r>
            <a:endParaRPr lang="en-US" dirty="0"/>
          </a:p>
          <a:p>
            <a:endParaRPr lang="en-US" dirty="0"/>
          </a:p>
        </p:txBody>
      </p:sp>
      <p:pic>
        <p:nvPicPr>
          <p:cNvPr id="26" name="Picture 25">
            <a:extLst>
              <a:ext uri="{FF2B5EF4-FFF2-40B4-BE49-F238E27FC236}">
                <a16:creationId xmlns:a16="http://schemas.microsoft.com/office/drawing/2014/main" id="{A5F2253D-DB46-81B4-F687-668E93DC0455}"/>
              </a:ext>
            </a:extLst>
          </p:cNvPr>
          <p:cNvPicPr>
            <a:picLocks noChangeAspect="1"/>
          </p:cNvPicPr>
          <p:nvPr/>
        </p:nvPicPr>
        <p:blipFill>
          <a:blip r:embed="rId2">
            <a:extLst>
              <a:ext uri="{28A0092B-C50C-407E-A947-70E740481C1C}">
                <a14:useLocalDpi xmlns:a14="http://schemas.microsoft.com/office/drawing/2010/main" val="0"/>
              </a:ext>
            </a:extLst>
          </a:blip>
          <a:srcRect b="3383"/>
          <a:stretch/>
        </p:blipFill>
        <p:spPr>
          <a:xfrm>
            <a:off x="1600200" y="1992086"/>
            <a:ext cx="9486000" cy="4207328"/>
          </a:xfrm>
          <a:prstGeom prst="rect">
            <a:avLst/>
          </a:prstGeom>
        </p:spPr>
      </p:pic>
      <p:sp>
        <p:nvSpPr>
          <p:cNvPr id="27" name="TextBox 26">
            <a:extLst>
              <a:ext uri="{FF2B5EF4-FFF2-40B4-BE49-F238E27FC236}">
                <a16:creationId xmlns:a16="http://schemas.microsoft.com/office/drawing/2014/main" id="{4339BF02-BB39-1F9A-E540-26C214771FC7}"/>
              </a:ext>
            </a:extLst>
          </p:cNvPr>
          <p:cNvSpPr txBox="1"/>
          <p:nvPr/>
        </p:nvSpPr>
        <p:spPr>
          <a:xfrm>
            <a:off x="375557" y="6319157"/>
            <a:ext cx="0" cy="0"/>
          </a:xfrm>
          <a:prstGeom prst="rect">
            <a:avLst/>
          </a:prstGeom>
        </p:spPr>
        <p:txBody>
          <a:bodyPr vert="horz" wrap="none" lIns="91440" tIns="45720" rIns="91440" bIns="45720" rtlCol="0">
            <a:noAutofit/>
          </a:bodyPr>
          <a:lstStyle/>
          <a:p>
            <a:pPr algn="l"/>
            <a:r>
              <a:rPr lang="en-US" dirty="0"/>
              <a:t>http://</a:t>
            </a:r>
            <a:r>
              <a:rPr lang="en-US" dirty="0" err="1"/>
              <a:t>www.tonysaad.net</a:t>
            </a:r>
            <a:r>
              <a:rPr lang="en-US" dirty="0"/>
              <a:t>/notes/the-amazing-</a:t>
            </a:r>
            <a:r>
              <a:rPr lang="en-US" dirty="0" err="1"/>
              <a:t>taylor</a:t>
            </a:r>
            <a:r>
              <a:rPr lang="en-US" dirty="0"/>
              <a:t>-green-vortex/</a:t>
            </a:r>
          </a:p>
        </p:txBody>
      </p:sp>
    </p:spTree>
    <p:extLst>
      <p:ext uri="{BB962C8B-B14F-4D97-AF65-F5344CB8AC3E}">
        <p14:creationId xmlns:p14="http://schemas.microsoft.com/office/powerpoint/2010/main" val="107909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9F1A-E1C2-B7E3-6C12-DD4D7A1F6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26D26-EAA7-BD2D-382D-DBDC9EDBC85A}"/>
              </a:ext>
            </a:extLst>
          </p:cNvPr>
          <p:cNvSpPr>
            <a:spLocks noGrp="1"/>
          </p:cNvSpPr>
          <p:nvPr>
            <p:ph type="title"/>
          </p:nvPr>
        </p:nvSpPr>
        <p:spPr/>
        <p:txBody>
          <a:bodyPr/>
          <a:lstStyle/>
          <a:p>
            <a:r>
              <a:rPr lang="en-US" dirty="0"/>
              <a:t>Order of Convergence Reporting:</a:t>
            </a:r>
            <a:br>
              <a:rPr lang="en-US" dirty="0"/>
            </a:br>
            <a:r>
              <a:rPr lang="en-US" dirty="0"/>
              <a:t>Number of Nodes (DOF locations) Plot</a:t>
            </a:r>
          </a:p>
        </p:txBody>
      </p:sp>
      <p:sp>
        <p:nvSpPr>
          <p:cNvPr id="3" name="Slide Number Placeholder 2">
            <a:extLst>
              <a:ext uri="{FF2B5EF4-FFF2-40B4-BE49-F238E27FC236}">
                <a16:creationId xmlns:a16="http://schemas.microsoft.com/office/drawing/2014/main" id="{E4B5F81B-B953-F954-C2F4-13B7D614AC0D}"/>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5" name="Picture 4">
            <a:extLst>
              <a:ext uri="{FF2B5EF4-FFF2-40B4-BE49-F238E27FC236}">
                <a16:creationId xmlns:a16="http://schemas.microsoft.com/office/drawing/2014/main" id="{1072A0C8-AF7C-E174-263A-2D575B499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21026"/>
            <a:ext cx="7938318" cy="5175717"/>
          </a:xfrm>
          <a:prstGeom prst="rect">
            <a:avLst/>
          </a:prstGeom>
        </p:spPr>
      </p:pic>
      <p:pic>
        <p:nvPicPr>
          <p:cNvPr id="6" name="Picture 5">
            <a:extLst>
              <a:ext uri="{FF2B5EF4-FFF2-40B4-BE49-F238E27FC236}">
                <a16:creationId xmlns:a16="http://schemas.microsoft.com/office/drawing/2014/main" id="{8CE4FA57-E1DD-C499-2B76-8C1289F5E89A}"/>
              </a:ext>
            </a:extLst>
          </p:cNvPr>
          <p:cNvPicPr>
            <a:picLocks noChangeAspect="1"/>
          </p:cNvPicPr>
          <p:nvPr/>
        </p:nvPicPr>
        <p:blipFill>
          <a:blip r:embed="rId3"/>
          <a:stretch>
            <a:fillRect/>
          </a:stretch>
        </p:blipFill>
        <p:spPr>
          <a:xfrm>
            <a:off x="3639217" y="4095735"/>
            <a:ext cx="1624410" cy="1545237"/>
          </a:xfrm>
          <a:prstGeom prst="rect">
            <a:avLst/>
          </a:prstGeom>
        </p:spPr>
      </p:pic>
    </p:spTree>
    <p:extLst>
      <p:ext uri="{BB962C8B-B14F-4D97-AF65-F5344CB8AC3E}">
        <p14:creationId xmlns:p14="http://schemas.microsoft.com/office/powerpoint/2010/main" val="1158495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12D9-6076-85B1-B6F3-14B52395D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CE570-B01B-A04B-5A2B-A27F65B96C58}"/>
              </a:ext>
            </a:extLst>
          </p:cNvPr>
          <p:cNvSpPr>
            <a:spLocks noGrp="1"/>
          </p:cNvSpPr>
          <p:nvPr>
            <p:ph type="title"/>
          </p:nvPr>
        </p:nvSpPr>
        <p:spPr/>
        <p:txBody>
          <a:bodyPr/>
          <a:lstStyle/>
          <a:p>
            <a:r>
              <a:rPr lang="en-US" dirty="0"/>
              <a:t>Order of Convergence Reporting:</a:t>
            </a:r>
            <a:br>
              <a:rPr lang="en-US" dirty="0"/>
            </a:br>
            <a:r>
              <a:rPr lang="en-US" dirty="0"/>
              <a:t>Normalized Mesh Spacing Plot</a:t>
            </a:r>
          </a:p>
        </p:txBody>
      </p:sp>
      <p:sp>
        <p:nvSpPr>
          <p:cNvPr id="3" name="Slide Number Placeholder 2">
            <a:extLst>
              <a:ext uri="{FF2B5EF4-FFF2-40B4-BE49-F238E27FC236}">
                <a16:creationId xmlns:a16="http://schemas.microsoft.com/office/drawing/2014/main" id="{3C6FBDC4-1BB2-B19A-7A45-53F01A6A2DD5}"/>
              </a:ext>
            </a:extLst>
          </p:cNvPr>
          <p:cNvSpPr>
            <a:spLocks noGrp="1"/>
          </p:cNvSpPr>
          <p:nvPr>
            <p:ph type="sldNum" sz="quarter" idx="10"/>
          </p:nvPr>
        </p:nvSpPr>
        <p:spPr/>
        <p:txBody>
          <a:bodyPr/>
          <a:lstStyle/>
          <a:p>
            <a:fld id="{4FAB73BC-B049-4115-A692-8D63A059BFB8}" type="slidenum">
              <a:rPr lang="en-US" smtClean="0"/>
              <a:pPr/>
              <a:t>5</a:t>
            </a:fld>
            <a:endParaRPr lang="en-US" dirty="0"/>
          </a:p>
        </p:txBody>
      </p:sp>
      <p:pic>
        <p:nvPicPr>
          <p:cNvPr id="29" name="Picture 28">
            <a:extLst>
              <a:ext uri="{FF2B5EF4-FFF2-40B4-BE49-F238E27FC236}">
                <a16:creationId xmlns:a16="http://schemas.microsoft.com/office/drawing/2014/main" id="{FFDFF9FA-5313-2AA7-AD17-24F95599AD35}"/>
              </a:ext>
            </a:extLst>
          </p:cNvPr>
          <p:cNvPicPr>
            <a:picLocks noChangeAspect="1"/>
          </p:cNvPicPr>
          <p:nvPr/>
        </p:nvPicPr>
        <p:blipFill>
          <a:blip r:embed="rId2">
            <a:extLst>
              <a:ext uri="{28A0092B-C50C-407E-A947-70E740481C1C}">
                <a14:useLocalDpi xmlns:a14="http://schemas.microsoft.com/office/drawing/2010/main" val="0"/>
              </a:ext>
            </a:extLst>
          </a:blip>
          <a:srcRect l="12796" t="28659" r="14413" b="7700"/>
          <a:stretch/>
        </p:blipFill>
        <p:spPr>
          <a:xfrm>
            <a:off x="2618014" y="1231150"/>
            <a:ext cx="6150429" cy="5422799"/>
          </a:xfrm>
          <a:prstGeom prst="rect">
            <a:avLst/>
          </a:prstGeom>
        </p:spPr>
      </p:pic>
    </p:spTree>
    <p:extLst>
      <p:ext uri="{BB962C8B-B14F-4D97-AF65-F5344CB8AC3E}">
        <p14:creationId xmlns:p14="http://schemas.microsoft.com/office/powerpoint/2010/main" val="2931617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1981A-26C5-68A3-0C39-B0E72460F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C6B1A-60CA-E412-08F2-4EA2D1D7E2B7}"/>
              </a:ext>
            </a:extLst>
          </p:cNvPr>
          <p:cNvSpPr>
            <a:spLocks noGrp="1"/>
          </p:cNvSpPr>
          <p:nvPr>
            <p:ph type="title"/>
          </p:nvPr>
        </p:nvSpPr>
        <p:spPr/>
        <p:txBody>
          <a:bodyPr/>
          <a:lstStyle/>
          <a:p>
            <a:r>
              <a:rPr lang="en-US" dirty="0"/>
              <a:t>Order of Convergence Reporting:</a:t>
            </a:r>
            <a:br>
              <a:rPr lang="en-US" dirty="0"/>
            </a:br>
            <a:r>
              <a:rPr lang="en-US" dirty="0"/>
              <a:t>Apparent Accuracy Order</a:t>
            </a:r>
          </a:p>
        </p:txBody>
      </p:sp>
      <p:sp>
        <p:nvSpPr>
          <p:cNvPr id="3" name="Slide Number Placeholder 2">
            <a:extLst>
              <a:ext uri="{FF2B5EF4-FFF2-40B4-BE49-F238E27FC236}">
                <a16:creationId xmlns:a16="http://schemas.microsoft.com/office/drawing/2014/main" id="{76FECCA4-2F42-B294-D6A6-4A31921F4456}"/>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7102990A-A1A7-55F6-A415-04DC34CCBF99}"/>
              </a:ext>
            </a:extLst>
          </p:cNvPr>
          <p:cNvSpPr>
            <a:spLocks noGrp="1"/>
          </p:cNvSpPr>
          <p:nvPr>
            <p:ph sz="quarter" idx="11"/>
          </p:nvPr>
        </p:nvSpPr>
        <p:spPr>
          <a:xfrm>
            <a:off x="647700" y="1409700"/>
            <a:ext cx="10325100" cy="4610100"/>
          </a:xfrm>
        </p:spPr>
        <p:txBody>
          <a:bodyPr/>
          <a:lstStyle/>
          <a:p>
            <a:pPr marL="342900" indent="-342900">
              <a:buFont typeface="Arial" panose="020B0604020202020204" pitchFamily="34" charset="0"/>
              <a:buChar char="•"/>
            </a:pPr>
            <a:r>
              <a:rPr lang="en-US" kern="0" dirty="0"/>
              <a:t>Apparent order of accuracy</a:t>
            </a:r>
          </a:p>
          <a:p>
            <a:pPr marL="726948" lvl="1" indent="-342900">
              <a:buFont typeface="Arial" panose="020B0604020202020204" pitchFamily="34" charset="0"/>
              <a:buChar char="•"/>
            </a:pPr>
            <a:r>
              <a:rPr lang="en-US" kern="0" dirty="0"/>
              <a:t>Reduction of error as a function of mesh size, node count, etc.</a:t>
            </a:r>
            <a:endParaRPr lang="en-US" dirty="0"/>
          </a:p>
        </p:txBody>
      </p:sp>
      <p:pic>
        <p:nvPicPr>
          <p:cNvPr id="5" name="Picture 4">
            <a:extLst>
              <a:ext uri="{FF2B5EF4-FFF2-40B4-BE49-F238E27FC236}">
                <a16:creationId xmlns:a16="http://schemas.microsoft.com/office/drawing/2014/main" id="{B71966E1-05EC-FFC5-5F25-236DDBB05879}"/>
              </a:ext>
            </a:extLst>
          </p:cNvPr>
          <p:cNvPicPr>
            <a:picLocks noChangeAspect="1"/>
          </p:cNvPicPr>
          <p:nvPr/>
        </p:nvPicPr>
        <p:blipFill>
          <a:blip r:embed="rId2">
            <a:extLst>
              <a:ext uri="{28A0092B-C50C-407E-A947-70E740481C1C}">
                <a14:useLocalDpi xmlns:a14="http://schemas.microsoft.com/office/drawing/2010/main" val="0"/>
              </a:ext>
            </a:extLst>
          </a:blip>
          <a:srcRect b="71505"/>
          <a:stretch/>
        </p:blipFill>
        <p:spPr>
          <a:xfrm>
            <a:off x="224211" y="2645229"/>
            <a:ext cx="11743577" cy="3374571"/>
          </a:xfrm>
          <a:prstGeom prst="rect">
            <a:avLst/>
          </a:prstGeom>
        </p:spPr>
      </p:pic>
    </p:spTree>
    <p:extLst>
      <p:ext uri="{BB962C8B-B14F-4D97-AF65-F5344CB8AC3E}">
        <p14:creationId xmlns:p14="http://schemas.microsoft.com/office/powerpoint/2010/main" val="2685864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046D-3157-6854-9A8C-5EC4098D8EB5}"/>
              </a:ext>
            </a:extLst>
          </p:cNvPr>
          <p:cNvSpPr>
            <a:spLocks noGrp="1"/>
          </p:cNvSpPr>
          <p:nvPr>
            <p:ph type="title"/>
          </p:nvPr>
        </p:nvSpPr>
        <p:spPr/>
        <p:txBody>
          <a:bodyPr/>
          <a:lstStyle/>
          <a:p>
            <a:r>
              <a:rPr lang="en-US" dirty="0"/>
              <a:t>Taylor-Green Vortex (Re 1600): Solution; Sample Hex and Tet mesh</a:t>
            </a:r>
          </a:p>
        </p:txBody>
      </p:sp>
      <p:sp>
        <p:nvSpPr>
          <p:cNvPr id="3" name="Slide Number Placeholder 2">
            <a:extLst>
              <a:ext uri="{FF2B5EF4-FFF2-40B4-BE49-F238E27FC236}">
                <a16:creationId xmlns:a16="http://schemas.microsoft.com/office/drawing/2014/main" id="{83272CB8-C9F5-B47F-4886-E3BCDA804E5F}"/>
              </a:ext>
            </a:extLst>
          </p:cNvPr>
          <p:cNvSpPr>
            <a:spLocks noGrp="1"/>
          </p:cNvSpPr>
          <p:nvPr>
            <p:ph type="sldNum" sz="quarter" idx="10"/>
          </p:nvPr>
        </p:nvSpPr>
        <p:spPr/>
        <p:txBody>
          <a:bodyPr/>
          <a:lstStyle/>
          <a:p>
            <a:fld id="{4FAB73BC-B049-4115-A692-8D63A059BFB8}" type="slidenum">
              <a:rPr lang="en-US" smtClean="0"/>
              <a:pPr/>
              <a:t>7</a:t>
            </a:fld>
            <a:endParaRPr lang="en-US" dirty="0"/>
          </a:p>
        </p:txBody>
      </p:sp>
      <p:pic>
        <p:nvPicPr>
          <p:cNvPr id="5" name="Picture 4">
            <a:extLst>
              <a:ext uri="{FF2B5EF4-FFF2-40B4-BE49-F238E27FC236}">
                <a16:creationId xmlns:a16="http://schemas.microsoft.com/office/drawing/2014/main" id="{706AA449-299B-FCC7-0F51-EC895F64B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024" y="4089175"/>
            <a:ext cx="3088455" cy="2743200"/>
          </a:xfrm>
          <a:prstGeom prst="rect">
            <a:avLst/>
          </a:prstGeom>
        </p:spPr>
      </p:pic>
      <p:pic>
        <p:nvPicPr>
          <p:cNvPr id="6" name="Picture 5">
            <a:extLst>
              <a:ext uri="{FF2B5EF4-FFF2-40B4-BE49-F238E27FC236}">
                <a16:creationId xmlns:a16="http://schemas.microsoft.com/office/drawing/2014/main" id="{27DE7F75-F93D-7719-6454-0AD16A007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394" y="4089175"/>
            <a:ext cx="3088454" cy="2743200"/>
          </a:xfrm>
          <a:prstGeom prst="rect">
            <a:avLst/>
          </a:prstGeom>
        </p:spPr>
      </p:pic>
      <p:pic>
        <p:nvPicPr>
          <p:cNvPr id="7" name="Picture 6">
            <a:extLst>
              <a:ext uri="{FF2B5EF4-FFF2-40B4-BE49-F238E27FC236}">
                <a16:creationId xmlns:a16="http://schemas.microsoft.com/office/drawing/2014/main" id="{90B988D7-BB1A-D6D6-249D-D68BAECD8E4F}"/>
              </a:ext>
            </a:extLst>
          </p:cNvPr>
          <p:cNvPicPr>
            <a:picLocks noChangeAspect="1"/>
          </p:cNvPicPr>
          <p:nvPr/>
        </p:nvPicPr>
        <p:blipFill>
          <a:blip r:embed="rId4"/>
          <a:stretch>
            <a:fillRect/>
          </a:stretch>
        </p:blipFill>
        <p:spPr>
          <a:xfrm>
            <a:off x="280775" y="1813766"/>
            <a:ext cx="6604000" cy="2362200"/>
          </a:xfrm>
          <a:prstGeom prst="rect">
            <a:avLst/>
          </a:prstGeom>
        </p:spPr>
      </p:pic>
      <p:sp>
        <p:nvSpPr>
          <p:cNvPr id="8" name="Content Placeholder 3">
            <a:extLst>
              <a:ext uri="{FF2B5EF4-FFF2-40B4-BE49-F238E27FC236}">
                <a16:creationId xmlns:a16="http://schemas.microsoft.com/office/drawing/2014/main" id="{EE5588AE-52CC-E786-D381-40BF10C9C6A7}"/>
              </a:ext>
            </a:extLst>
          </p:cNvPr>
          <p:cNvSpPr>
            <a:spLocks noGrp="1"/>
          </p:cNvSpPr>
          <p:nvPr>
            <p:ph sz="quarter" idx="11"/>
          </p:nvPr>
        </p:nvSpPr>
        <p:spPr>
          <a:xfrm>
            <a:off x="647700" y="1409700"/>
            <a:ext cx="11049000" cy="5281032"/>
          </a:xfrm>
        </p:spPr>
        <p:txBody>
          <a:bodyPr/>
          <a:lstStyle/>
          <a:p>
            <a:r>
              <a:rPr lang="en-US" u="sng" dirty="0"/>
              <a:t>Initial Condition Provided:</a:t>
            </a:r>
            <a:endParaRPr lang="en-US" dirty="0"/>
          </a:p>
          <a:p>
            <a:endParaRPr lang="en-US" dirty="0"/>
          </a:p>
        </p:txBody>
      </p:sp>
      <p:sp>
        <p:nvSpPr>
          <p:cNvPr id="9" name="TextBox 8">
            <a:extLst>
              <a:ext uri="{FF2B5EF4-FFF2-40B4-BE49-F238E27FC236}">
                <a16:creationId xmlns:a16="http://schemas.microsoft.com/office/drawing/2014/main" id="{8E2639A8-2DF2-B89C-6BAB-CB661BC32BA1}"/>
              </a:ext>
            </a:extLst>
          </p:cNvPr>
          <p:cNvSpPr txBox="1"/>
          <p:nvPr/>
        </p:nvSpPr>
        <p:spPr>
          <a:xfrm>
            <a:off x="418454" y="4819973"/>
            <a:ext cx="0" cy="0"/>
          </a:xfrm>
          <a:prstGeom prst="rect">
            <a:avLst/>
          </a:prstGeom>
        </p:spPr>
        <p:txBody>
          <a:bodyPr vert="horz" wrap="none" lIns="91440" tIns="45720" rIns="91440" bIns="45720" rtlCol="0">
            <a:noAutofit/>
          </a:bodyPr>
          <a:lstStyle/>
          <a:p>
            <a:pPr algn="l"/>
            <a:r>
              <a:rPr lang="en-US" dirty="0"/>
              <a:t> </a:t>
            </a:r>
            <a:r>
              <a:rPr lang="en-US" dirty="0" err="1"/>
              <a:t>initial_conditions</a:t>
            </a:r>
            <a:r>
              <a:rPr lang="en-US" dirty="0"/>
              <a:t>:</a:t>
            </a:r>
          </a:p>
          <a:p>
            <a:pPr algn="l"/>
            <a:endParaRPr lang="en-US" dirty="0"/>
          </a:p>
          <a:p>
            <a:pPr algn="l"/>
            <a:r>
              <a:rPr lang="en-US" dirty="0"/>
              <a:t>      - </a:t>
            </a:r>
            <a:r>
              <a:rPr lang="en-US" dirty="0" err="1"/>
              <a:t>user_function</a:t>
            </a:r>
            <a:r>
              <a:rPr lang="en-US" dirty="0"/>
              <a:t>: </a:t>
            </a:r>
            <a:r>
              <a:rPr lang="en-US" dirty="0" err="1"/>
              <a:t>icUser</a:t>
            </a:r>
            <a:endParaRPr lang="en-US" dirty="0"/>
          </a:p>
          <a:p>
            <a:pPr algn="l"/>
            <a:r>
              <a:rPr lang="en-US" dirty="0"/>
              <a:t>        </a:t>
            </a:r>
            <a:r>
              <a:rPr lang="en-US" dirty="0" err="1"/>
              <a:t>target_name</a:t>
            </a:r>
            <a:r>
              <a:rPr lang="en-US" dirty="0"/>
              <a:t>: block_1</a:t>
            </a:r>
          </a:p>
          <a:p>
            <a:pPr algn="l"/>
            <a:r>
              <a:rPr lang="en-US" dirty="0"/>
              <a:t>        </a:t>
            </a:r>
            <a:r>
              <a:rPr lang="en-US" dirty="0" err="1"/>
              <a:t>user_function_name</a:t>
            </a:r>
            <a:r>
              <a:rPr lang="en-US" dirty="0"/>
              <a:t>:</a:t>
            </a:r>
          </a:p>
          <a:p>
            <a:pPr algn="l"/>
            <a:r>
              <a:rPr lang="en-US" dirty="0"/>
              <a:t>         velocity: </a:t>
            </a:r>
            <a:r>
              <a:rPr lang="en-US" dirty="0" err="1"/>
              <a:t>TaylorGreen</a:t>
            </a:r>
            <a:endParaRPr lang="en-US" dirty="0"/>
          </a:p>
          <a:p>
            <a:pPr algn="l"/>
            <a:r>
              <a:rPr lang="en-US" dirty="0"/>
              <a:t>         pressure: </a:t>
            </a:r>
            <a:r>
              <a:rPr lang="en-US" dirty="0" err="1"/>
              <a:t>TaylorGreen</a:t>
            </a:r>
            <a:r>
              <a:rPr lang="en-US" dirty="0"/>
              <a:t> </a:t>
            </a:r>
          </a:p>
        </p:txBody>
      </p:sp>
      <p:sp>
        <p:nvSpPr>
          <p:cNvPr id="10" name="TextBox 9">
            <a:extLst>
              <a:ext uri="{FF2B5EF4-FFF2-40B4-BE49-F238E27FC236}">
                <a16:creationId xmlns:a16="http://schemas.microsoft.com/office/drawing/2014/main" id="{DE601C5F-3B09-01CC-D335-1CB4E41F15E2}"/>
              </a:ext>
            </a:extLst>
          </p:cNvPr>
          <p:cNvSpPr txBox="1"/>
          <p:nvPr/>
        </p:nvSpPr>
        <p:spPr>
          <a:xfrm>
            <a:off x="8338088" y="929897"/>
            <a:ext cx="0" cy="0"/>
          </a:xfrm>
          <a:prstGeom prst="rect">
            <a:avLst/>
          </a:prstGeom>
        </p:spPr>
        <p:txBody>
          <a:bodyPr vert="horz" wrap="none" lIns="91440" tIns="45720" rIns="91440" bIns="45720" rtlCol="0">
            <a:noAutofit/>
          </a:bodyPr>
          <a:lstStyle/>
          <a:p>
            <a:pPr algn="l"/>
            <a:r>
              <a:rPr lang="en-US" dirty="0"/>
              <a:t> </a:t>
            </a:r>
            <a:r>
              <a:rPr lang="en-US" dirty="0" err="1"/>
              <a:t>equation_systems</a:t>
            </a:r>
            <a:r>
              <a:rPr lang="en-US" dirty="0"/>
              <a:t>:</a:t>
            </a:r>
          </a:p>
          <a:p>
            <a:pPr algn="l"/>
            <a:r>
              <a:rPr lang="en-US" dirty="0"/>
              <a:t>      name: </a:t>
            </a:r>
            <a:r>
              <a:rPr lang="en-US" dirty="0" err="1"/>
              <a:t>theEqSys</a:t>
            </a:r>
            <a:endParaRPr lang="en-US" dirty="0"/>
          </a:p>
          <a:p>
            <a:pPr algn="l"/>
            <a:r>
              <a:rPr lang="en-US" dirty="0"/>
              <a:t>   </a:t>
            </a:r>
          </a:p>
          <a:p>
            <a:pPr algn="l"/>
            <a:r>
              <a:rPr lang="en-US" dirty="0"/>
              <a:t>      </a:t>
            </a:r>
            <a:r>
              <a:rPr lang="en-US" dirty="0" err="1"/>
              <a:t>solver_system_specification</a:t>
            </a:r>
            <a:r>
              <a:rPr lang="en-US" dirty="0"/>
              <a:t>:</a:t>
            </a:r>
          </a:p>
          <a:p>
            <a:pPr algn="l"/>
            <a:r>
              <a:rPr lang="en-US" dirty="0"/>
              <a:t>        </a:t>
            </a:r>
            <a:r>
              <a:rPr lang="en-US" dirty="0" err="1"/>
              <a:t>uvwp</a:t>
            </a:r>
            <a:r>
              <a:rPr lang="en-US" dirty="0"/>
              <a:t>: </a:t>
            </a:r>
            <a:r>
              <a:rPr lang="en-US" dirty="0" err="1"/>
              <a:t>solve_scalar</a:t>
            </a:r>
            <a:endParaRPr lang="en-US" dirty="0"/>
          </a:p>
          <a:p>
            <a:pPr algn="l"/>
            <a:endParaRPr lang="en-US" dirty="0"/>
          </a:p>
          <a:p>
            <a:pPr algn="l"/>
            <a:r>
              <a:rPr lang="en-US" dirty="0"/>
              <a:t>      systems:</a:t>
            </a:r>
          </a:p>
          <a:p>
            <a:pPr algn="l"/>
            <a:r>
              <a:rPr lang="en-US" dirty="0"/>
              <a:t>        - </a:t>
            </a:r>
            <a:r>
              <a:rPr lang="en-US" dirty="0" err="1"/>
              <a:t>LowMachMonoEOM</a:t>
            </a:r>
            <a:r>
              <a:rPr lang="en-US" dirty="0"/>
              <a:t>:</a:t>
            </a:r>
          </a:p>
          <a:p>
            <a:pPr algn="l"/>
            <a:r>
              <a:rPr lang="en-US" dirty="0"/>
              <a:t>            name: </a:t>
            </a:r>
            <a:r>
              <a:rPr lang="en-US" dirty="0" err="1"/>
              <a:t>myLowMach</a:t>
            </a:r>
            <a:endParaRPr lang="en-US" dirty="0"/>
          </a:p>
          <a:p>
            <a:pPr algn="l"/>
            <a:r>
              <a:rPr lang="en-US" dirty="0"/>
              <a:t>            </a:t>
            </a:r>
            <a:r>
              <a:rPr lang="en-US" dirty="0" err="1"/>
              <a:t>max_iterations</a:t>
            </a:r>
            <a:r>
              <a:rPr lang="en-US" dirty="0"/>
              <a:t>: 1</a:t>
            </a:r>
          </a:p>
          <a:p>
            <a:pPr algn="l"/>
            <a:r>
              <a:rPr lang="en-US" dirty="0"/>
              <a:t>            </a:t>
            </a:r>
            <a:r>
              <a:rPr lang="en-US" dirty="0" err="1"/>
              <a:t>convergence_tolerance</a:t>
            </a:r>
            <a:r>
              <a:rPr lang="en-US" dirty="0"/>
              <a:t>: 1e-2</a:t>
            </a:r>
          </a:p>
        </p:txBody>
      </p:sp>
    </p:spTree>
    <p:extLst>
      <p:ext uri="{BB962C8B-B14F-4D97-AF65-F5344CB8AC3E}">
        <p14:creationId xmlns:p14="http://schemas.microsoft.com/office/powerpoint/2010/main" val="167204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5D08-2E36-5F12-2A55-D568954799EC}"/>
              </a:ext>
            </a:extLst>
          </p:cNvPr>
          <p:cNvSpPr>
            <a:spLocks noGrp="1"/>
          </p:cNvSpPr>
          <p:nvPr>
            <p:ph type="title"/>
          </p:nvPr>
        </p:nvSpPr>
        <p:spPr/>
        <p:txBody>
          <a:bodyPr/>
          <a:lstStyle/>
          <a:p>
            <a:r>
              <a:rPr lang="en-US" dirty="0"/>
              <a:t>Taylor-Green Vortex (Re 1600)</a:t>
            </a:r>
          </a:p>
        </p:txBody>
      </p:sp>
      <p:sp>
        <p:nvSpPr>
          <p:cNvPr id="3" name="Slide Number Placeholder 2">
            <a:extLst>
              <a:ext uri="{FF2B5EF4-FFF2-40B4-BE49-F238E27FC236}">
                <a16:creationId xmlns:a16="http://schemas.microsoft.com/office/drawing/2014/main" id="{C05D17B8-FDA4-888D-2BA4-84EB7669D4F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0BBBF18C-AA00-F58D-B122-DDE33734581C}"/>
              </a:ext>
            </a:extLst>
          </p:cNvPr>
          <p:cNvSpPr>
            <a:spLocks noGrp="1"/>
          </p:cNvSpPr>
          <p:nvPr>
            <p:ph sz="quarter" idx="11"/>
          </p:nvPr>
        </p:nvSpPr>
        <p:spPr>
          <a:xfrm>
            <a:off x="647700" y="1409700"/>
            <a:ext cx="5117480" cy="5281032"/>
          </a:xfrm>
        </p:spPr>
        <p:txBody>
          <a:bodyPr/>
          <a:lstStyle/>
          <a:p>
            <a:pPr marL="342900" indent="-342900">
              <a:buFont typeface="Arial" panose="020B0604020202020204" pitchFamily="34" charset="0"/>
              <a:buChar char="•"/>
            </a:pPr>
            <a:r>
              <a:rPr lang="en-US" dirty="0"/>
              <a:t>Well studied problem that is part of the following numerical benchmark:</a:t>
            </a:r>
          </a:p>
          <a:p>
            <a:pPr marL="726948" lvl="1" indent="-342900">
              <a:buFont typeface="Arial" panose="020B0604020202020204" pitchFamily="34" charset="0"/>
              <a:buChar char="•"/>
            </a:pPr>
            <a:r>
              <a:rPr lang="en-US" dirty="0"/>
              <a:t>“C3.5 DNS of the T/G Vortex at Re = 1600”</a:t>
            </a:r>
          </a:p>
          <a:p>
            <a:pPr marL="342900" indent="-342900">
              <a:buFont typeface="Arial" panose="020B0604020202020204" pitchFamily="34" charset="0"/>
              <a:buChar char="•"/>
            </a:pPr>
            <a:r>
              <a:rPr lang="en-US" dirty="0" err="1"/>
              <a:t>QoI</a:t>
            </a:r>
            <a:r>
              <a:rPr lang="en-US" dirty="0"/>
              <a:t>: turbulent kinetic energy vs time and dissipation rate vs time</a:t>
            </a:r>
          </a:p>
          <a:p>
            <a:pPr marL="342900" indent="-342900">
              <a:buFont typeface="Arial" panose="020B0604020202020204" pitchFamily="34" charset="0"/>
              <a:buChar char="•"/>
            </a:pPr>
            <a:r>
              <a:rPr lang="en-US" dirty="0"/>
              <a:t>First phase: small viscous effects, small-scale structures are laminar and organized [easy]</a:t>
            </a:r>
          </a:p>
          <a:p>
            <a:pPr marL="342900" indent="-342900">
              <a:buFont typeface="Arial" panose="020B0604020202020204" pitchFamily="34" charset="0"/>
              <a:buChar char="•"/>
            </a:pPr>
            <a:r>
              <a:rPr lang="en-US" dirty="0"/>
              <a:t>Second phase: viscous (diffusion) dominates, structures are distorted [harder]</a:t>
            </a:r>
          </a:p>
          <a:p>
            <a:pPr marL="342900" indent="-342900">
              <a:buFont typeface="Arial" panose="020B0604020202020204" pitchFamily="34" charset="0"/>
              <a:buChar char="•"/>
            </a:pPr>
            <a:r>
              <a:rPr lang="en-US" dirty="0"/>
              <a:t>Break-up phase: flow is dissipating fully [easy]</a:t>
            </a:r>
          </a:p>
          <a:p>
            <a:endParaRPr lang="en-US" dirty="0"/>
          </a:p>
          <a:p>
            <a:endParaRPr lang="en-US" dirty="0"/>
          </a:p>
        </p:txBody>
      </p:sp>
      <p:pic>
        <p:nvPicPr>
          <p:cNvPr id="5" name="Picture 4">
            <a:extLst>
              <a:ext uri="{FF2B5EF4-FFF2-40B4-BE49-F238E27FC236}">
                <a16:creationId xmlns:a16="http://schemas.microsoft.com/office/drawing/2014/main" id="{DB9616D8-47E5-7B37-3EE3-AD5AC992F730}"/>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6866949" y="93086"/>
            <a:ext cx="1581848" cy="1297690"/>
          </a:xfrm>
          <a:prstGeom prst="rect">
            <a:avLst/>
          </a:prstGeom>
        </p:spPr>
      </p:pic>
      <p:pic>
        <p:nvPicPr>
          <p:cNvPr id="20" name="Picture 19">
            <a:extLst>
              <a:ext uri="{FF2B5EF4-FFF2-40B4-BE49-F238E27FC236}">
                <a16:creationId xmlns:a16="http://schemas.microsoft.com/office/drawing/2014/main" id="{620B22B5-30EB-8947-F349-77CCF48BB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244" y="1929608"/>
            <a:ext cx="5441056" cy="4357687"/>
          </a:xfrm>
          <a:prstGeom prst="rect">
            <a:avLst/>
          </a:prstGeom>
        </p:spPr>
      </p:pic>
      <p:pic>
        <p:nvPicPr>
          <p:cNvPr id="21" name="Picture 20">
            <a:extLst>
              <a:ext uri="{FF2B5EF4-FFF2-40B4-BE49-F238E27FC236}">
                <a16:creationId xmlns:a16="http://schemas.microsoft.com/office/drawing/2014/main" id="{7712BC79-3865-9EF8-715D-8C3DDF0C673D}"/>
              </a:ext>
            </a:extLst>
          </p:cNvPr>
          <p:cNvPicPr>
            <a:picLocks noChangeAspect="1"/>
          </p:cNvPicPr>
          <p:nvPr/>
        </p:nvPicPr>
        <p:blipFill>
          <a:blip r:embed="rId4"/>
          <a:stretch>
            <a:fillRect/>
          </a:stretch>
        </p:blipFill>
        <p:spPr>
          <a:xfrm>
            <a:off x="7866648" y="4611993"/>
            <a:ext cx="2376238" cy="468258"/>
          </a:xfrm>
          <a:prstGeom prst="rect">
            <a:avLst/>
          </a:prstGeom>
        </p:spPr>
      </p:pic>
      <p:sp>
        <p:nvSpPr>
          <p:cNvPr id="22" name="TextBox 21">
            <a:extLst>
              <a:ext uri="{FF2B5EF4-FFF2-40B4-BE49-F238E27FC236}">
                <a16:creationId xmlns:a16="http://schemas.microsoft.com/office/drawing/2014/main" id="{7AB99C39-E3D4-E3F7-5D3D-F8491B9FD362}"/>
              </a:ext>
            </a:extLst>
          </p:cNvPr>
          <p:cNvSpPr txBox="1"/>
          <p:nvPr/>
        </p:nvSpPr>
        <p:spPr>
          <a:xfrm>
            <a:off x="7938839" y="4425365"/>
            <a:ext cx="2242922" cy="276999"/>
          </a:xfrm>
          <a:prstGeom prst="rect">
            <a:avLst/>
          </a:prstGeom>
          <a:noFill/>
        </p:spPr>
        <p:txBody>
          <a:bodyPr wrap="none" rtlCol="0">
            <a:spAutoFit/>
          </a:bodyPr>
          <a:lstStyle/>
          <a:p>
            <a:r>
              <a:rPr lang="en-US" sz="1200" dirty="0"/>
              <a:t>German Aerospace Center</a:t>
            </a:r>
          </a:p>
        </p:txBody>
      </p:sp>
      <p:cxnSp>
        <p:nvCxnSpPr>
          <p:cNvPr id="23" name="Straight Connector 22">
            <a:extLst>
              <a:ext uri="{FF2B5EF4-FFF2-40B4-BE49-F238E27FC236}">
                <a16:creationId xmlns:a16="http://schemas.microsoft.com/office/drawing/2014/main" id="{AF6F5869-854D-DD70-703B-B8A362D056E9}"/>
              </a:ext>
            </a:extLst>
          </p:cNvPr>
          <p:cNvCxnSpPr/>
          <p:nvPr/>
        </p:nvCxnSpPr>
        <p:spPr>
          <a:xfrm>
            <a:off x="7638801" y="3112252"/>
            <a:ext cx="0" cy="11430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6C0D6E9-5BD8-DB00-6DA6-B5F7BD7CAF5A}"/>
              </a:ext>
            </a:extLst>
          </p:cNvPr>
          <p:cNvSpPr txBox="1"/>
          <p:nvPr/>
        </p:nvSpPr>
        <p:spPr>
          <a:xfrm>
            <a:off x="6904089" y="2439668"/>
            <a:ext cx="1038245" cy="338554"/>
          </a:xfrm>
          <a:prstGeom prst="rect">
            <a:avLst/>
          </a:prstGeom>
          <a:noFill/>
        </p:spPr>
        <p:txBody>
          <a:bodyPr wrap="square" rtlCol="0">
            <a:spAutoFit/>
          </a:bodyPr>
          <a:lstStyle/>
          <a:p>
            <a:pPr algn="ctr"/>
            <a:r>
              <a:rPr lang="en-US" sz="1600" dirty="0"/>
              <a:t>Phase 1</a:t>
            </a:r>
          </a:p>
        </p:txBody>
      </p:sp>
      <p:sp>
        <p:nvSpPr>
          <p:cNvPr id="25" name="Left Brace 24">
            <a:extLst>
              <a:ext uri="{FF2B5EF4-FFF2-40B4-BE49-F238E27FC236}">
                <a16:creationId xmlns:a16="http://schemas.microsoft.com/office/drawing/2014/main" id="{7A583E0C-CF88-82BF-E9FA-B684AFC64474}"/>
              </a:ext>
            </a:extLst>
          </p:cNvPr>
          <p:cNvSpPr/>
          <p:nvPr/>
        </p:nvSpPr>
        <p:spPr>
          <a:xfrm rot="5400000">
            <a:off x="7169092" y="2647130"/>
            <a:ext cx="314325" cy="6250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0430E9F-3D5B-2B44-D1EA-9229C2F3B445}"/>
              </a:ext>
            </a:extLst>
          </p:cNvPr>
          <p:cNvCxnSpPr/>
          <p:nvPr/>
        </p:nvCxnSpPr>
        <p:spPr>
          <a:xfrm>
            <a:off x="8857749" y="3071562"/>
            <a:ext cx="0" cy="11430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Left Brace 26">
            <a:extLst>
              <a:ext uri="{FF2B5EF4-FFF2-40B4-BE49-F238E27FC236}">
                <a16:creationId xmlns:a16="http://schemas.microsoft.com/office/drawing/2014/main" id="{33763BC1-EB71-6F0A-3F54-E9C32C4E2CD5}"/>
              </a:ext>
            </a:extLst>
          </p:cNvPr>
          <p:cNvSpPr/>
          <p:nvPr/>
        </p:nvSpPr>
        <p:spPr>
          <a:xfrm rot="5400000">
            <a:off x="8139909" y="2339434"/>
            <a:ext cx="216731" cy="1218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1492A512-8A16-9C01-2989-4F5D990FEE57}"/>
              </a:ext>
            </a:extLst>
          </p:cNvPr>
          <p:cNvSpPr txBox="1"/>
          <p:nvPr/>
        </p:nvSpPr>
        <p:spPr>
          <a:xfrm>
            <a:off x="7729151" y="2236542"/>
            <a:ext cx="1038245" cy="338554"/>
          </a:xfrm>
          <a:prstGeom prst="rect">
            <a:avLst/>
          </a:prstGeom>
          <a:noFill/>
        </p:spPr>
        <p:txBody>
          <a:bodyPr wrap="square" rtlCol="0">
            <a:spAutoFit/>
          </a:bodyPr>
          <a:lstStyle/>
          <a:p>
            <a:pPr algn="ctr"/>
            <a:r>
              <a:rPr lang="en-US" sz="1600" dirty="0"/>
              <a:t>Phase 2</a:t>
            </a:r>
          </a:p>
        </p:txBody>
      </p:sp>
    </p:spTree>
    <p:extLst>
      <p:ext uri="{BB962C8B-B14F-4D97-AF65-F5344CB8AC3E}">
        <p14:creationId xmlns:p14="http://schemas.microsoft.com/office/powerpoint/2010/main" val="246465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4BE1-B36B-6582-5C47-BFD90BD48A3B}"/>
              </a:ext>
            </a:extLst>
          </p:cNvPr>
          <p:cNvSpPr>
            <a:spLocks noGrp="1"/>
          </p:cNvSpPr>
          <p:nvPr>
            <p:ph type="title"/>
          </p:nvPr>
        </p:nvSpPr>
        <p:spPr/>
        <p:txBody>
          <a:bodyPr/>
          <a:lstStyle/>
          <a:p>
            <a:r>
              <a:rPr lang="en-US" dirty="0"/>
              <a:t>Phases</a:t>
            </a:r>
          </a:p>
        </p:txBody>
      </p:sp>
      <p:sp>
        <p:nvSpPr>
          <p:cNvPr id="3" name="Slide Number Placeholder 2">
            <a:extLst>
              <a:ext uri="{FF2B5EF4-FFF2-40B4-BE49-F238E27FC236}">
                <a16:creationId xmlns:a16="http://schemas.microsoft.com/office/drawing/2014/main" id="{815ECE25-0661-CC8F-C04C-1550CE0DC12B}"/>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17F0405B-99B9-6B44-719F-93E20A7D2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5932" y="2205376"/>
            <a:ext cx="1820459" cy="2057400"/>
          </a:xfrm>
          <a:prstGeom prst="rect">
            <a:avLst/>
          </a:prstGeom>
        </p:spPr>
      </p:pic>
      <p:pic>
        <p:nvPicPr>
          <p:cNvPr id="6" name="Picture 5">
            <a:extLst>
              <a:ext uri="{FF2B5EF4-FFF2-40B4-BE49-F238E27FC236}">
                <a16:creationId xmlns:a16="http://schemas.microsoft.com/office/drawing/2014/main" id="{36FFCDC8-A8A8-364E-B31A-A4055CA6F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15" y="2639260"/>
            <a:ext cx="1826467" cy="2057400"/>
          </a:xfrm>
          <a:prstGeom prst="rect">
            <a:avLst/>
          </a:prstGeom>
        </p:spPr>
      </p:pic>
      <p:pic>
        <p:nvPicPr>
          <p:cNvPr id="7" name="Picture 6">
            <a:extLst>
              <a:ext uri="{FF2B5EF4-FFF2-40B4-BE49-F238E27FC236}">
                <a16:creationId xmlns:a16="http://schemas.microsoft.com/office/drawing/2014/main" id="{CE4967BA-C720-E4EC-7C77-15177F0F8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4158" y="2289217"/>
            <a:ext cx="5441056" cy="4357687"/>
          </a:xfrm>
          <a:prstGeom prst="rect">
            <a:avLst/>
          </a:prstGeom>
        </p:spPr>
      </p:pic>
      <p:pic>
        <p:nvPicPr>
          <p:cNvPr id="8" name="Picture 7">
            <a:extLst>
              <a:ext uri="{FF2B5EF4-FFF2-40B4-BE49-F238E27FC236}">
                <a16:creationId xmlns:a16="http://schemas.microsoft.com/office/drawing/2014/main" id="{274312E4-051A-9091-3FD4-A4364E09C5C0}"/>
              </a:ext>
            </a:extLst>
          </p:cNvPr>
          <p:cNvPicPr>
            <a:picLocks noChangeAspect="1"/>
          </p:cNvPicPr>
          <p:nvPr/>
        </p:nvPicPr>
        <p:blipFill>
          <a:blip r:embed="rId5"/>
          <a:stretch>
            <a:fillRect/>
          </a:stretch>
        </p:blipFill>
        <p:spPr>
          <a:xfrm>
            <a:off x="5178650" y="4949321"/>
            <a:ext cx="2376238" cy="468258"/>
          </a:xfrm>
          <a:prstGeom prst="rect">
            <a:avLst/>
          </a:prstGeom>
        </p:spPr>
      </p:pic>
      <p:sp>
        <p:nvSpPr>
          <p:cNvPr id="9" name="TextBox 8">
            <a:extLst>
              <a:ext uri="{FF2B5EF4-FFF2-40B4-BE49-F238E27FC236}">
                <a16:creationId xmlns:a16="http://schemas.microsoft.com/office/drawing/2014/main" id="{C93F83F4-78A3-BAC7-C4CF-B689C309EB78}"/>
              </a:ext>
            </a:extLst>
          </p:cNvPr>
          <p:cNvSpPr txBox="1"/>
          <p:nvPr/>
        </p:nvSpPr>
        <p:spPr>
          <a:xfrm>
            <a:off x="5250841" y="4762693"/>
            <a:ext cx="2242922" cy="276999"/>
          </a:xfrm>
          <a:prstGeom prst="rect">
            <a:avLst/>
          </a:prstGeom>
          <a:noFill/>
        </p:spPr>
        <p:txBody>
          <a:bodyPr wrap="none" rtlCol="0">
            <a:spAutoFit/>
          </a:bodyPr>
          <a:lstStyle/>
          <a:p>
            <a:r>
              <a:rPr lang="en-US" sz="1200" dirty="0"/>
              <a:t>German Aerospace Center</a:t>
            </a:r>
          </a:p>
        </p:txBody>
      </p:sp>
      <p:pic>
        <p:nvPicPr>
          <p:cNvPr id="10" name="Picture 9">
            <a:extLst>
              <a:ext uri="{FF2B5EF4-FFF2-40B4-BE49-F238E27FC236}">
                <a16:creationId xmlns:a16="http://schemas.microsoft.com/office/drawing/2014/main" id="{44710478-FCDA-50DC-BF0E-82FFC6B74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311" y="4726602"/>
            <a:ext cx="1831899" cy="2057400"/>
          </a:xfrm>
          <a:prstGeom prst="rect">
            <a:avLst/>
          </a:prstGeom>
        </p:spPr>
      </p:pic>
      <p:cxnSp>
        <p:nvCxnSpPr>
          <p:cNvPr id="11" name="Straight Arrow Connector 10">
            <a:extLst>
              <a:ext uri="{FF2B5EF4-FFF2-40B4-BE49-F238E27FC236}">
                <a16:creationId xmlns:a16="http://schemas.microsoft.com/office/drawing/2014/main" id="{1D9BDD8C-BAE1-444E-E913-936636385A86}"/>
              </a:ext>
            </a:extLst>
          </p:cNvPr>
          <p:cNvCxnSpPr/>
          <p:nvPr/>
        </p:nvCxnSpPr>
        <p:spPr>
          <a:xfrm flipV="1">
            <a:off x="2057891" y="5417579"/>
            <a:ext cx="2109984" cy="46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E5E53C2-AB60-68ED-6B3A-907CA54E73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4865" y="2225793"/>
            <a:ext cx="1808445" cy="2057400"/>
          </a:xfrm>
          <a:prstGeom prst="rect">
            <a:avLst/>
          </a:prstGeom>
        </p:spPr>
      </p:pic>
      <p:cxnSp>
        <p:nvCxnSpPr>
          <p:cNvPr id="13" name="Straight Arrow Connector 12">
            <a:extLst>
              <a:ext uri="{FF2B5EF4-FFF2-40B4-BE49-F238E27FC236}">
                <a16:creationId xmlns:a16="http://schemas.microsoft.com/office/drawing/2014/main" id="{7B9EE20B-E7CB-A991-09E5-038D6F371636}"/>
              </a:ext>
            </a:extLst>
          </p:cNvPr>
          <p:cNvCxnSpPr/>
          <p:nvPr/>
        </p:nvCxnSpPr>
        <p:spPr>
          <a:xfrm>
            <a:off x="1877441" y="4026451"/>
            <a:ext cx="2790091" cy="134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B12F5A-0456-E58E-B7F6-D47CF71E6D6F}"/>
              </a:ext>
            </a:extLst>
          </p:cNvPr>
          <p:cNvCxnSpPr>
            <a:cxnSpLocks/>
            <a:stCxn id="5" idx="1"/>
          </p:cNvCxnSpPr>
          <p:nvPr/>
        </p:nvCxnSpPr>
        <p:spPr>
          <a:xfrm flipH="1">
            <a:off x="6482977" y="3234076"/>
            <a:ext cx="2672955" cy="17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678AC8A-D1D2-8FF8-42DA-6A07D25C6EA6}"/>
              </a:ext>
            </a:extLst>
          </p:cNvPr>
          <p:cNvCxnSpPr/>
          <p:nvPr/>
        </p:nvCxnSpPr>
        <p:spPr>
          <a:xfrm>
            <a:off x="3323789" y="3234076"/>
            <a:ext cx="2407540" cy="205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55E7214-29F1-FFE0-7DBC-4FFEB6626F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0839" y="4564492"/>
            <a:ext cx="1835294" cy="2057400"/>
          </a:xfrm>
          <a:prstGeom prst="rect">
            <a:avLst/>
          </a:prstGeom>
        </p:spPr>
      </p:pic>
      <p:cxnSp>
        <p:nvCxnSpPr>
          <p:cNvPr id="17" name="Straight Arrow Connector 16">
            <a:extLst>
              <a:ext uri="{FF2B5EF4-FFF2-40B4-BE49-F238E27FC236}">
                <a16:creationId xmlns:a16="http://schemas.microsoft.com/office/drawing/2014/main" id="{03AB736D-7430-2489-334F-1900C44B41B2}"/>
              </a:ext>
            </a:extLst>
          </p:cNvPr>
          <p:cNvCxnSpPr/>
          <p:nvPr/>
        </p:nvCxnSpPr>
        <p:spPr>
          <a:xfrm flipH="1" flipV="1">
            <a:off x="7819455" y="4837796"/>
            <a:ext cx="2011384" cy="45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40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7134</TotalTime>
  <Words>392</Words>
  <Application>Microsoft Macintosh PowerPoint</Application>
  <PresentationFormat>Widescreen</PresentationFormat>
  <Paragraphs>67</Paragraphs>
  <Slides>11</Slides>
  <Notes>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Courier New</vt:lpstr>
      <vt:lpstr>Open Sans</vt:lpstr>
      <vt:lpstr>Arial</vt:lpstr>
      <vt:lpstr>Open Sans bold</vt:lpstr>
      <vt:lpstr>Calibri</vt:lpstr>
      <vt:lpstr>Wingdings</vt:lpstr>
      <vt:lpstr>Sandia Angles</vt:lpstr>
      <vt:lpstr>A Note on the “Taylor Vortex”</vt:lpstr>
      <vt:lpstr>Convecting Taylor Vortex Verification</vt:lpstr>
      <vt:lpstr>Steady Taylor Vortex Verification</vt:lpstr>
      <vt:lpstr>Order of Convergence Reporting: Number of Nodes (DOF locations) Plot</vt:lpstr>
      <vt:lpstr>Order of Convergence Reporting: Normalized Mesh Spacing Plot</vt:lpstr>
      <vt:lpstr>Order of Convergence Reporting: Apparent Accuracy Order</vt:lpstr>
      <vt:lpstr>Taylor-Green Vortex (Re 1600): Solution; Sample Hex and Tet mesh</vt:lpstr>
      <vt:lpstr>Taylor-Green Vortex (Re 1600)</vt:lpstr>
      <vt:lpstr>Phases</vt:lpstr>
      <vt:lpstr>Taylor-Green Vortex (Re 1600): Exampe</vt:lpstr>
      <vt:lpstr>Hex8, Tet4, and Wedge6 Re = 1600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631</cp:revision>
  <cp:lastPrinted>2022-11-15T19:00:23Z</cp:lastPrinted>
  <dcterms:created xsi:type="dcterms:W3CDTF">2018-07-21T13:25:45Z</dcterms:created>
  <dcterms:modified xsi:type="dcterms:W3CDTF">2025-05-08T15:54:56Z</dcterms:modified>
</cp:coreProperties>
</file>